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2"/>
  </p:notesMasterIdLst>
  <p:sldIdLst>
    <p:sldId id="256" r:id="rId2"/>
    <p:sldId id="260" r:id="rId3"/>
    <p:sldId id="371" r:id="rId4"/>
    <p:sldId id="370" r:id="rId5"/>
    <p:sldId id="276" r:id="rId6"/>
    <p:sldId id="364" r:id="rId7"/>
    <p:sldId id="277" r:id="rId8"/>
    <p:sldId id="287" r:id="rId9"/>
    <p:sldId id="365" r:id="rId10"/>
    <p:sldId id="366" r:id="rId11"/>
    <p:sldId id="367" r:id="rId12"/>
    <p:sldId id="368" r:id="rId13"/>
    <p:sldId id="369" r:id="rId14"/>
    <p:sldId id="273" r:id="rId15"/>
    <p:sldId id="372" r:id="rId16"/>
    <p:sldId id="360" r:id="rId17"/>
    <p:sldId id="262" r:id="rId18"/>
    <p:sldId id="355" r:id="rId19"/>
    <p:sldId id="259" r:id="rId20"/>
    <p:sldId id="295" r:id="rId21"/>
    <p:sldId id="296" r:id="rId22"/>
    <p:sldId id="297" r:id="rId23"/>
    <p:sldId id="301" r:id="rId24"/>
    <p:sldId id="353" r:id="rId25"/>
    <p:sldId id="302" r:id="rId26"/>
    <p:sldId id="311" r:id="rId27"/>
    <p:sldId id="313" r:id="rId28"/>
    <p:sldId id="315" r:id="rId29"/>
    <p:sldId id="316" r:id="rId30"/>
    <p:sldId id="317" r:id="rId31"/>
    <p:sldId id="303" r:id="rId32"/>
    <p:sldId id="304" r:id="rId33"/>
    <p:sldId id="305" r:id="rId34"/>
    <p:sldId id="281" r:id="rId35"/>
    <p:sldId id="342" r:id="rId36"/>
    <p:sldId id="337" r:id="rId37"/>
    <p:sldId id="336" r:id="rId38"/>
    <p:sldId id="339" r:id="rId39"/>
    <p:sldId id="334" r:id="rId40"/>
    <p:sldId id="343" r:id="rId41"/>
    <p:sldId id="299" r:id="rId42"/>
    <p:sldId id="306" r:id="rId43"/>
    <p:sldId id="354" r:id="rId44"/>
    <p:sldId id="308" r:id="rId45"/>
    <p:sldId id="321" r:id="rId46"/>
    <p:sldId id="320" r:id="rId47"/>
    <p:sldId id="309" r:id="rId48"/>
    <p:sldId id="319" r:id="rId49"/>
    <p:sldId id="318" r:id="rId50"/>
    <p:sldId id="310"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ambria Math" panose="02040503050406030204" pitchFamily="18" charset="0"/>
      <p:regular r:id="rId57"/>
    </p:embeddedFont>
    <p:embeddedFont>
      <p:font typeface="Oswald" panose="00000500000000000000" pitchFamily="2" charset="0"/>
      <p:regular r:id="rId58"/>
      <p:bold r:id="rId59"/>
    </p:embeddedFont>
    <p:embeddedFont>
      <p:font typeface="Source Sans Pro" panose="020B0503030403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287"/>
            <p14:sldId id="365"/>
            <p14:sldId id="366"/>
            <p14:sldId id="367"/>
            <p14:sldId id="368"/>
            <p14:sldId id="369"/>
            <p14:sldId id="2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10" autoAdjust="0"/>
    <p:restoredTop sz="94660"/>
  </p:normalViewPr>
  <p:slideViewPr>
    <p:cSldViewPr snapToGrid="0">
      <p:cViewPr varScale="1">
        <p:scale>
          <a:sx n="108" d="100"/>
          <a:sy n="108" d="100"/>
        </p:scale>
        <p:origin x="691" y="67"/>
      </p:cViewPr>
      <p:guideLst/>
    </p:cSldViewPr>
  </p:slideViewPr>
  <p:notesTextViewPr>
    <p:cViewPr>
      <p:scale>
        <a:sx n="1" d="1"/>
        <a:sy n="1" d="1"/>
      </p:scale>
      <p:origin x="0" y="0"/>
    </p:cViewPr>
  </p:notesTextViewPr>
  <p:sorterViewPr>
    <p:cViewPr>
      <p:scale>
        <a:sx n="100" d="100"/>
        <a:sy n="100" d="100"/>
      </p:scale>
      <p:origin x="0" y="-12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100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4858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 id="2147483662"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11.png"/><Relationship Id="rId3" Type="http://schemas.openxmlformats.org/officeDocument/2006/relationships/slide" Target="slide36.xml"/><Relationship Id="rId7" Type="http://schemas.openxmlformats.org/officeDocument/2006/relationships/image" Target="../media/image91.png"/><Relationship Id="rId12" Type="http://schemas.openxmlformats.org/officeDocument/2006/relationships/slide" Target="slide39.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slide" Target="slide37.xml"/><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8.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Summary</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2180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17</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18</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75850" y="1540174"/>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dirty="0"/>
                  <a:t>Suppose we would like to predict variable </a:t>
                </a:r>
                <a14:m>
                  <m:oMath xmlns:m="http://schemas.openxmlformats.org/officeDocument/2006/math">
                    <m:r>
                      <a:rPr lang="en-US" i="1">
                        <a:latin typeface="Cambria Math" panose="02040503050406030204" pitchFamily="18" charset="0"/>
                      </a:rPr>
                      <m:t>𝑦</m:t>
                    </m:r>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r>
                        <a:rPr lang="en-US" b="1" i="1">
                          <a:latin typeface="Cambria Math" panose="02040503050406030204" pitchFamily="18" charset="0"/>
                        </a:rPr>
                        <m:t>𝛃</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Write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𝑘</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𝑘</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𝑛𝑘</m:t>
                                  </m:r>
                                </m:sub>
                              </m:sSub>
                            </m:e>
                          </m:mr>
                        </m:m>
                      </m:e>
                    </m:d>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qArr>
                      </m:e>
                    </m:d>
                  </m:oMath>
                </a14:m>
                <a:r>
                  <a:rPr lang="en-US" dirty="0"/>
                  <a:t> and </a:t>
                </a:r>
                <a14:m>
                  <m:oMath xmlns:m="http://schemas.openxmlformats.org/officeDocument/2006/math">
                    <m:r>
                      <a:rPr lang="en-US" b="1" i="1">
                        <a:latin typeface="Cambria Math" panose="02040503050406030204" pitchFamily="18" charset="0"/>
                      </a:rPr>
                      <m:t>𝐞</m:t>
                    </m:r>
                    <m:r>
                      <a:rPr lang="en-US" b="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𝟐</m:t>
                                </m:r>
                              </m:sub>
                            </m:sSub>
                          </m:e>
                          <m:e>
                            <m:r>
                              <a:rPr lang="en-US" b="1" i="1">
                                <a:latin typeface="Cambria Math" panose="02040503050406030204" pitchFamily="18" charset="0"/>
                              </a:rPr>
                              <m:t>⋮</m:t>
                            </m:r>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𝒏</m:t>
                                </m:r>
                              </m:sub>
                            </m:sSub>
                          </m:e>
                        </m:eqArr>
                      </m:e>
                    </m:d>
                  </m:oMath>
                </a14:m>
                <a:r>
                  <a:rPr lang="en-US" dirty="0"/>
                  <a:t>. </a:t>
                </a:r>
              </a:p>
              <a:p>
                <a:r>
                  <a:rPr lang="en-US" sz="2400"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oMath>
                  </m:oMathPara>
                </a14:m>
                <a:endParaRPr lang="en-US" sz="2400" dirty="0"/>
              </a:p>
              <a:p>
                <a:pPr marL="101600" indent="0">
                  <a:buNone/>
                </a:pPr>
                <a:r>
                  <a:rPr lang="en-US" sz="2400" dirty="0"/>
                  <a:t>is to be fit to data, i.e.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r>
                      <a:rPr lang="en-US" sz="2400" i="1">
                        <a:latin typeface="Cambria Math" panose="02040503050406030204" pitchFamily="18" charset="0"/>
                      </a:rPr>
                      <m:t>=</m:t>
                    </m:r>
                    <m:r>
                      <a:rPr lang="en-US" sz="2400" i="1">
                        <a:latin typeface="Cambria Math" panose="02040503050406030204" pitchFamily="18" charset="0"/>
                      </a:rPr>
                      <m:t>𝑋</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𝜷</m:t>
                        </m:r>
                      </m:e>
                    </m:acc>
                  </m:oMath>
                </a14:m>
                <a:r>
                  <a:rPr lang="en-US" sz="2400" dirty="0"/>
                  <a:t>. </a:t>
                </a:r>
                <a:endParaRPr lang="en-US" altLang="en-US" sz="2800" dirty="0">
                  <a:cs typeface="Arial" panose="020B0604020202020204" pitchFamily="34" charset="0"/>
                </a:endParaRPr>
              </a:p>
              <a:p>
                <a:endParaRPr lang="en-US" altLang="en-US" sz="2100" dirty="0">
                  <a:cs typeface="Arial" panose="020B0604020202020204" pitchFamily="34" charset="0"/>
                </a:endParaRP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r="-219"/>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8</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dirty="0"/>
              <a:t>A multiple regression model with </a:t>
            </a:r>
            <a:r>
              <a:rPr lang="en-US" altLang="en-US" sz="2100" i="1" dirty="0"/>
              <a:t>k</a:t>
            </a:r>
            <a:r>
              <a:rPr lang="en-US" altLang="en-US" sz="2100" dirty="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oMath>
                </a14:m>
                <a:r>
                  <a:rPr lang="en-US" sz="1800" dirty="0"/>
                  <a:t> is called </a:t>
                </a:r>
                <a:r>
                  <a:rPr lang="en-US" sz="1800" b="1" dirty="0"/>
                  <a:t>residual</a:t>
                </a:r>
                <a:r>
                  <a:rPr lang="en-US" sz="1800" dirty="0"/>
                  <a:t> for </a:t>
                </a:r>
                <a14:m>
                  <m:oMath xmlns:m="http://schemas.openxmlformats.org/officeDocument/2006/math">
                    <m:r>
                      <a:rPr lang="en-US" sz="1800" i="1">
                        <a:latin typeface="Cambria Math" panose="02040503050406030204" pitchFamily="18" charset="0"/>
                      </a:rPr>
                      <m:t>𝑖</m:t>
                    </m:r>
                  </m:oMath>
                </a14:m>
                <a:r>
                  <a:rPr lang="en-US" sz="1800" dirty="0" err="1"/>
                  <a:t>th</a:t>
                </a:r>
                <a:r>
                  <a:rPr lang="en-US" sz="1800" dirty="0"/>
                  <a:t> observation.</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1174</TotalTime>
  <Words>1584</Words>
  <Application>Microsoft Office PowerPoint</Application>
  <PresentationFormat>On-screen Show (16:9)</PresentationFormat>
  <Paragraphs>337</Paragraphs>
  <Slides>50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Cambria Math</vt:lpstr>
      <vt:lpstr>Calibri</vt:lpstr>
      <vt:lpstr>Oswald</vt:lpstr>
      <vt:lpstr>Source Sans Pro</vt:lpstr>
      <vt:lpstr>Arial</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Multiple Regression Model</vt:lpstr>
      <vt:lpstr>Important terms</vt:lpstr>
      <vt:lpstr>R-squared</vt:lpstr>
      <vt:lpstr>Diagnostic plots</vt:lpstr>
      <vt:lpstr>Influential points: Leverage</vt:lpstr>
      <vt:lpstr>Influential points: Cook’s distance</vt:lpstr>
      <vt:lpstr>Summary</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45</cp:revision>
  <dcterms:modified xsi:type="dcterms:W3CDTF">2021-12-09T10:47:17Z</dcterms:modified>
</cp:coreProperties>
</file>